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1" r:id="rId3"/>
    <p:sldId id="272" r:id="rId4"/>
    <p:sldId id="257" r:id="rId5"/>
    <p:sldId id="274" r:id="rId6"/>
    <p:sldId id="258" r:id="rId7"/>
    <p:sldId id="259" r:id="rId8"/>
    <p:sldId id="263" r:id="rId9"/>
    <p:sldId id="261" r:id="rId10"/>
    <p:sldId id="262" r:id="rId11"/>
    <p:sldId id="264" r:id="rId12"/>
    <p:sldId id="265" r:id="rId13"/>
    <p:sldId id="273" r:id="rId14"/>
    <p:sldId id="266" r:id="rId15"/>
    <p:sldId id="275" r:id="rId16"/>
    <p:sldId id="260" r:id="rId17"/>
    <p:sldId id="268" r:id="rId18"/>
    <p:sldId id="269" r:id="rId19"/>
    <p:sldId id="270" r:id="rId20"/>
    <p:sldId id="276" r:id="rId21"/>
  </p:sldIdLst>
  <p:sldSz cx="12192000" cy="6858000"/>
  <p:notesSz cx="6858000" cy="9144000"/>
  <p:embeddedFontLst>
    <p:embeddedFont>
      <p:font typeface="Century Gothic" panose="020B0502020202020204" pitchFamily="34" charset="0"/>
      <p:regular r:id="rId23"/>
      <p:bold r:id="rId24"/>
      <p:italic r:id="rId25"/>
      <p:boldItalic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37796566492755"/>
          <c:y val="0.1023952604347084"/>
          <c:w val="0.82967978044884416"/>
          <c:h val="0.67872936828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Connected GSM Lines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2002</c:v>
                </c:pt>
                <c:pt idx="1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1569050</c:v>
                </c:pt>
                <c:pt idx="1">
                  <c:v>148495205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365296"/>
        <c:axId val="-7375632"/>
      </c:barChart>
      <c:catAx>
        <c:axId val="-736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7375632"/>
        <c:crosses val="autoZero"/>
        <c:auto val="1"/>
        <c:lblAlgn val="ctr"/>
        <c:lblOffset val="100"/>
        <c:noMultiLvlLbl val="0"/>
      </c:catAx>
      <c:valAx>
        <c:axId val="-737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736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1092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2623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3101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19199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8682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6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457200" indent="0" rtl="0">
              <a:spcBef>
                <a:spcPts val="0"/>
              </a:spcBef>
              <a:buFont typeface="Calibri"/>
              <a:buNone/>
              <a:defRPr sz="1400"/>
            </a:lvl2pPr>
            <a:lvl3pPr marL="914400" indent="0" rtl="0">
              <a:spcBef>
                <a:spcPts val="0"/>
              </a:spcBef>
              <a:buFont typeface="Calibri"/>
              <a:buNone/>
              <a:defRPr sz="1200"/>
            </a:lvl3pPr>
            <a:lvl4pPr marL="1371600" indent="0" rtl="0">
              <a:spcBef>
                <a:spcPts val="0"/>
              </a:spcBef>
              <a:buFont typeface="Calibri"/>
              <a:buNone/>
              <a:defRPr sz="1000"/>
            </a:lvl4pPr>
            <a:lvl5pPr marL="1828800" indent="0" rtl="0">
              <a:spcBef>
                <a:spcPts val="0"/>
              </a:spcBef>
              <a:buFont typeface="Calibri"/>
              <a:buNone/>
              <a:defRPr sz="1000"/>
            </a:lvl5pPr>
            <a:lvl6pPr marL="2286000" indent="0" rtl="0">
              <a:spcBef>
                <a:spcPts val="0"/>
              </a:spcBef>
              <a:buFont typeface="Calibri"/>
              <a:buNone/>
              <a:defRPr sz="1000"/>
            </a:lvl6pPr>
            <a:lvl7pPr marL="2743200" indent="0" rtl="0">
              <a:spcBef>
                <a:spcPts val="0"/>
              </a:spcBef>
              <a:buFont typeface="Calibri"/>
              <a:buNone/>
              <a:defRPr sz="1000"/>
            </a:lvl7pPr>
            <a:lvl8pPr marL="3200400" indent="0" rtl="0">
              <a:spcBef>
                <a:spcPts val="0"/>
              </a:spcBef>
              <a:buFont typeface="Calibri"/>
              <a:buNone/>
              <a:defRPr sz="1000"/>
            </a:lvl8pPr>
            <a:lvl9pPr marL="3657600" indent="0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Wake Up And Smell The Coffee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1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The rise of digital media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2448" y="5131558"/>
            <a:ext cx="765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PRESENTED AT: </a:t>
            </a:r>
            <a:r>
              <a:rPr lang="en-US" dirty="0" smtClean="0"/>
              <a:t>SMELL THE COFFEE CONFERENCE </a:t>
            </a:r>
            <a:endParaRPr lang="en-GB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6856" y="16040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most mobile country in the world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5" y="1423226"/>
            <a:ext cx="8159347" cy="4945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6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Sharp increase </a:t>
            </a: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 video consumption in a variety of </a:t>
            </a: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formats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seconds (Vine) </a:t>
            </a:r>
          </a:p>
          <a:p>
            <a:r>
              <a:rPr lang="en-US" dirty="0" smtClean="0"/>
              <a:t>15 seconds (Instagram) </a:t>
            </a:r>
          </a:p>
          <a:p>
            <a:r>
              <a:rPr lang="en-US" dirty="0" smtClean="0"/>
              <a:t>30 seconds (Twitter)</a:t>
            </a:r>
          </a:p>
          <a:p>
            <a:r>
              <a:rPr lang="en-US" dirty="0" smtClean="0"/>
              <a:t>Longer videos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3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And more channels for Sharing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generation (and their parents) are now on WhatsApp (900 million users and counting)</a:t>
            </a:r>
          </a:p>
          <a:p>
            <a:r>
              <a:rPr lang="en-US" dirty="0" smtClean="0"/>
              <a:t>BBM</a:t>
            </a:r>
          </a:p>
          <a:p>
            <a:r>
              <a:rPr lang="en-US" dirty="0" smtClean="0"/>
              <a:t>Good old SMS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2535119"/>
            <a:ext cx="10515599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CONTENT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4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 few implications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735" y="1839273"/>
            <a:ext cx="10515599" cy="4351338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A mobile, social world</a:t>
            </a:r>
          </a:p>
          <a:p>
            <a:r>
              <a:rPr lang="en-US" dirty="0">
                <a:latin typeface="Century Gothic" panose="020B0502020202020204" pitchFamily="34" charset="0"/>
              </a:rPr>
              <a:t>Always connected for work and play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Rise of e-commerce (</a:t>
            </a:r>
            <a:r>
              <a:rPr lang="en-US" dirty="0" err="1" smtClean="0">
                <a:latin typeface="Century Gothic" panose="020B0502020202020204" pitchFamily="34" charset="0"/>
              </a:rPr>
              <a:t>Jumia</a:t>
            </a:r>
            <a:r>
              <a:rPr lang="en-US" dirty="0" smtClean="0">
                <a:latin typeface="Century Gothic" panose="020B0502020202020204" pitchFamily="34" charset="0"/>
              </a:rPr>
              <a:t>, </a:t>
            </a:r>
            <a:r>
              <a:rPr lang="en-US" dirty="0" err="1" smtClean="0">
                <a:latin typeface="Century Gothic" panose="020B0502020202020204" pitchFamily="34" charset="0"/>
              </a:rPr>
              <a:t>Konga</a:t>
            </a:r>
            <a:r>
              <a:rPr lang="en-US" dirty="0">
                <a:latin typeface="Century Gothic" panose="020B0502020202020204" pitchFamily="34" charset="0"/>
              </a:rPr>
              <a:t>)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The on-demand economy (Uber, food on demand, </a:t>
            </a:r>
            <a:r>
              <a:rPr lang="en-US" dirty="0" err="1" smtClean="0">
                <a:latin typeface="Century Gothic" panose="020B0502020202020204" pitchFamily="34" charset="0"/>
              </a:rPr>
              <a:t>etc</a:t>
            </a:r>
            <a:r>
              <a:rPr lang="en-US" dirty="0" smtClean="0">
                <a:latin typeface="Century Gothic" panose="020B0502020202020204" pitchFamily="34" charset="0"/>
              </a:rPr>
              <a:t>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Audiences with a voracious (endless!) appetite for content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7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Where RED Stands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A media company that is designed to build anything at all and engage anything that exists using platforms it can find.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615" y="365125"/>
            <a:ext cx="11313993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Ten jobs that did not exist ten years ago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487606"/>
            <a:ext cx="10515599" cy="4954138"/>
          </a:xfrm>
        </p:spPr>
        <p:txBody>
          <a:bodyPr/>
          <a:lstStyle/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Chief Listening Officer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Online Community Manager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SEO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Blogger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App designer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Chief Storyteller 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Cloud Services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Big Data Analyst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Digital Marketing Specialist</a:t>
            </a:r>
          </a:p>
          <a:p>
            <a:pPr marL="692150" indent="-514350"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User Interface/User Experience </a:t>
            </a:r>
            <a:r>
              <a:rPr lang="en-US" sz="2400" dirty="0" smtClean="0">
                <a:latin typeface="Century Gothic" panose="020B0502020202020204" pitchFamily="34" charset="0"/>
              </a:rPr>
              <a:t>designer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8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Future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Drone pilots (to monitor pipelines and cover news stories for instance)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How likely is it for your job to be done by a robot?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54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4018" y="1897039"/>
            <a:ext cx="771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One last thing</a:t>
            </a:r>
            <a:endParaRPr lang="en-GB" sz="7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82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83" y="1528550"/>
            <a:ext cx="10904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illiterate of the 21</a:t>
            </a:r>
            <a:r>
              <a:rPr lang="en-US" sz="3600" baseline="30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st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century will not be those who cannot read and write. It will be those who cannot learn, unlearn and relearn.</a:t>
            </a:r>
          </a:p>
          <a:p>
            <a:endParaRPr lang="en-US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Alvin Toffler, Futurist </a:t>
            </a:r>
            <a:endParaRPr lang="en-GB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2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Why Are We Here?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To ‘Wake Up’ means: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To become roused from sleep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To become roused from a tranquil or inactive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To become cognizant or aware of something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To remain awake for some purpose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23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782" y="766549"/>
            <a:ext cx="4312693" cy="431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1564" y="1842448"/>
            <a:ext cx="76427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THERE IS AN URGENT NEED FOR US TO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BECOME AWARE </a:t>
            </a:r>
            <a:r>
              <a:rPr lang="en-US" sz="3600" dirty="0" smtClean="0">
                <a:latin typeface="Century Gothic" panose="020B0502020202020204" pitchFamily="34" charset="0"/>
              </a:rPr>
              <a:t>OF WHERE THE WORLD IS GOING, IN ORDER TO PROPERLY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POSITION</a:t>
            </a:r>
            <a:r>
              <a:rPr lang="en-US" sz="3600" dirty="0" smtClean="0">
                <a:latin typeface="Century Gothic" panose="020B0502020202020204" pitchFamily="34" charset="0"/>
              </a:rPr>
              <a:t> OURSELVES TO </a:t>
            </a:r>
            <a:r>
              <a:rPr lang="en-US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BENEFIT</a:t>
            </a:r>
            <a:endParaRPr lang="en-GB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0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What is digital media?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Different from </a:t>
            </a:r>
            <a:r>
              <a:rPr lang="en-GB" sz="2800" b="0" i="0" u="none" strike="noStrike" cap="none" baseline="0" dirty="0" err="1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analog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 media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Easier to control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Can be copied 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without losing quality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2207571"/>
            <a:ext cx="10515599" cy="13255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PLATFORMS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1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1" i="0" u="none" strike="noStrike" cap="none" baseline="0" dirty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Examples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Mobile phones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CDs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E-books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Internet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World Wide Web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 decade of connectivity in Nigeria</a:t>
            </a:r>
            <a:r>
              <a:rPr lang="en-GB" sz="4400" b="1" i="0" u="none" strike="noStrike" cap="none" baseline="0" dirty="0" smtClean="0">
                <a:solidFill>
                  <a:srgbClr val="FF0000"/>
                </a:solidFill>
                <a:latin typeface="Century Gothic" panose="020B0502020202020204" pitchFamily="34" charset="0"/>
                <a:sym typeface="Calibri"/>
              </a:rPr>
              <a:t> </a:t>
            </a:r>
            <a:endParaRPr lang="en-GB" sz="4400" b="1" i="0" u="none" strike="noStrike" cap="none" baseline="0" dirty="0">
              <a:solidFill>
                <a:srgbClr val="FF0000"/>
              </a:solidFill>
              <a:latin typeface="Century Gothic" panose="020B0502020202020204" pitchFamily="34" charset="0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1,569,050 lines in 2002 and 1.89 </a:t>
            </a:r>
            <a:r>
              <a:rPr lang="en-GB" sz="2800" b="0" i="0" u="none" strike="noStrike" cap="none" baseline="0" dirty="0" err="1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teledensity</a:t>
            </a: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 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2800" b="0" i="0" u="none" strike="noStrike" cap="none" baseline="0" dirty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148,495,205 in July 2015 </a:t>
            </a:r>
            <a:r>
              <a:rPr lang="en-GB" sz="2800" b="0" i="0" u="none" strike="noStrike" cap="none" baseline="0" dirty="0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and107.67 </a:t>
            </a:r>
            <a:r>
              <a:rPr lang="en-GB" sz="2800" b="0" i="0" u="none" strike="noStrike" cap="none" baseline="0" dirty="0" err="1" smtClean="0">
                <a:solidFill>
                  <a:schemeClr val="dk1"/>
                </a:solidFill>
                <a:latin typeface="Century Gothic" panose="020B0502020202020204" pitchFamily="34" charset="0"/>
                <a:sym typeface="Calibri"/>
              </a:rPr>
              <a:t>teledensity</a:t>
            </a:r>
            <a:endParaRPr lang="en-GB" sz="2800" b="0" i="0" u="none" strike="noStrike" cap="none" baseline="0" dirty="0" smtClean="0">
              <a:solidFill>
                <a:schemeClr val="dk1"/>
              </a:solidFill>
              <a:latin typeface="Century Gothic" panose="020B0502020202020204" pitchFamily="34" charset="0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GB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547478159"/>
              </p:ext>
            </p:extLst>
          </p:nvPr>
        </p:nvGraphicFramePr>
        <p:xfrm>
          <a:off x="2277659" y="3125337"/>
          <a:ext cx="6538795" cy="373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6478"/>
            <a:ext cx="11450472" cy="1689147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Ever cheaper and more powerful </a:t>
            </a:r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phones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62" y="1825625"/>
            <a:ext cx="7512005" cy="460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1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190720"/>
          </a:xfrm>
        </p:spPr>
        <p:txBody>
          <a:bodyPr/>
          <a:lstStyle/>
          <a:p>
            <a:pPr lvl="0" algn="ctr"/>
            <a:r>
              <a:rPr lang="en-GB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Telco Data Wars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89" y="1042786"/>
            <a:ext cx="2864465" cy="2783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53" y="3758448"/>
            <a:ext cx="5905500" cy="2533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253" y="1029137"/>
            <a:ext cx="5575819" cy="2668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59" y="4970059"/>
            <a:ext cx="1887939" cy="18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3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371</Words>
  <Application>Microsoft Office PowerPoint</Application>
  <PresentationFormat>Widescreen</PresentationFormat>
  <Paragraphs>64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Calibri</vt:lpstr>
      <vt:lpstr>Arial</vt:lpstr>
      <vt:lpstr>Office Theme</vt:lpstr>
      <vt:lpstr>Wake Up And Smell The Coffee </vt:lpstr>
      <vt:lpstr>Why Are We Here?</vt:lpstr>
      <vt:lpstr>PowerPoint Presentation</vt:lpstr>
      <vt:lpstr>What is digital media? </vt:lpstr>
      <vt:lpstr>PLATFORMS</vt:lpstr>
      <vt:lpstr>Examples</vt:lpstr>
      <vt:lpstr>A decade of connectivity in Nigeria </vt:lpstr>
      <vt:lpstr>Ever cheaper and more powerful phones</vt:lpstr>
      <vt:lpstr>The Telco Data Wars</vt:lpstr>
      <vt:lpstr>The most mobile country in the world</vt:lpstr>
      <vt:lpstr>Sharp increase in video consumption in a variety of formats</vt:lpstr>
      <vt:lpstr>And more channels for Sharing</vt:lpstr>
      <vt:lpstr>CONTENT</vt:lpstr>
      <vt:lpstr>A few implications</vt:lpstr>
      <vt:lpstr>Where RED Stands</vt:lpstr>
      <vt:lpstr>Ten jobs that did not exist ten years ago</vt:lpstr>
      <vt:lpstr>The Future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Wake Up And Smell The Coffee</dc:title>
  <dc:creator>Brukeme</dc:creator>
  <cp:lastModifiedBy>Brukeme</cp:lastModifiedBy>
  <cp:revision>43</cp:revision>
  <dcterms:modified xsi:type="dcterms:W3CDTF">2015-09-29T08:32:42Z</dcterms:modified>
</cp:coreProperties>
</file>