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2"/>
  </p:notesMasterIdLst>
  <p:sldIdLst>
    <p:sldId id="256" r:id="rId2"/>
    <p:sldId id="271" r:id="rId3"/>
    <p:sldId id="272" r:id="rId4"/>
    <p:sldId id="257" r:id="rId5"/>
    <p:sldId id="274" r:id="rId6"/>
    <p:sldId id="258" r:id="rId7"/>
    <p:sldId id="259" r:id="rId8"/>
    <p:sldId id="263" r:id="rId9"/>
    <p:sldId id="261" r:id="rId10"/>
    <p:sldId id="262" r:id="rId11"/>
    <p:sldId id="264" r:id="rId12"/>
    <p:sldId id="265" r:id="rId13"/>
    <p:sldId id="273" r:id="rId14"/>
    <p:sldId id="266" r:id="rId15"/>
    <p:sldId id="275" r:id="rId16"/>
    <p:sldId id="260" r:id="rId17"/>
    <p:sldId id="268" r:id="rId18"/>
    <p:sldId id="269" r:id="rId19"/>
    <p:sldId id="270" r:id="rId20"/>
    <p:sldId id="276" r:id="rId21"/>
  </p:sldIdLst>
  <p:sldSz cx="12192000" cy="6858000"/>
  <p:notesSz cx="6858000" cy="9144000"/>
  <p:embeddedFontLst>
    <p:embeddedFont>
      <p:font typeface="Century Gothic" panose="020B0502020202020204" pitchFamily="34" charset="0"/>
      <p:regular r:id="rId23"/>
      <p:bold r:id="rId24"/>
      <p:italic r:id="rId25"/>
      <p:boldItalic r:id="rId26"/>
    </p:embeddedFont>
    <p:embeddedFont>
      <p:font typeface="Calibri" panose="020F0502020204030204" pitchFamily="34" charset="0"/>
      <p:regular r:id="rId27"/>
      <p:bold r:id="rId28"/>
      <p:italic r:id="rId29"/>
      <p:boldItalic r:id="rId30"/>
    </p:embeddedFont>
  </p:embeddedFontLst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28" Type="http://schemas.openxmlformats.org/officeDocument/2006/relationships/font" Target="fonts/font6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font" Target="fonts/font5.fntdata"/><Relationship Id="rId30" Type="http://schemas.openxmlformats.org/officeDocument/2006/relationships/font" Target="fonts/font8.fntdata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6837796566492755"/>
          <c:y val="0.1023952604347084"/>
          <c:w val="0.82967978044884416"/>
          <c:h val="0.67872936828210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Connected GSM Lines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2002</c:v>
                </c:pt>
                <c:pt idx="1">
                  <c:v>2015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1569050</c:v>
                </c:pt>
                <c:pt idx="1">
                  <c:v>148495205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7365296"/>
        <c:axId val="-7375632"/>
      </c:barChart>
      <c:catAx>
        <c:axId val="-7365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-7375632"/>
        <c:crosses val="autoZero"/>
        <c:auto val="1"/>
        <c:lblAlgn val="ctr"/>
        <c:lblOffset val="100"/>
        <c:noMultiLvlLbl val="0"/>
      </c:catAx>
      <c:valAx>
        <c:axId val="-7375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-7365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4910929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9262332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1310179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2191998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886823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 sz="6000"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2400">
                <a:solidFill>
                  <a:srgbClr val="888888"/>
                </a:solidFill>
              </a:defRPr>
            </a:lvl1pPr>
            <a:lvl2pPr marL="457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2000">
                <a:solidFill>
                  <a:srgbClr val="888888"/>
                </a:solidFill>
              </a:defRPr>
            </a:lvl2pPr>
            <a:lvl3pPr marL="914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800">
                <a:solidFill>
                  <a:srgbClr val="888888"/>
                </a:solidFill>
              </a:defRPr>
            </a:lvl3pPr>
            <a:lvl4pPr marL="1371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600">
                <a:solidFill>
                  <a:srgbClr val="888888"/>
                </a:solidFill>
              </a:defRPr>
            </a:lvl4pPr>
            <a:lvl5pPr marL="18288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600">
                <a:solidFill>
                  <a:srgbClr val="888888"/>
                </a:solidFill>
              </a:defRPr>
            </a:lvl5pPr>
            <a:lvl6pPr marL="22860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600">
                <a:solidFill>
                  <a:srgbClr val="888888"/>
                </a:solidFill>
              </a:defRPr>
            </a:lvl6pPr>
            <a:lvl7pPr marL="2743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600">
                <a:solidFill>
                  <a:srgbClr val="888888"/>
                </a:solidFill>
              </a:defRPr>
            </a:lvl7pPr>
            <a:lvl8pPr marL="3200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600">
                <a:solidFill>
                  <a:srgbClr val="888888"/>
                </a:solidFill>
              </a:defRPr>
            </a:lvl8pPr>
            <a:lvl9pPr marL="3657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 sz="2400" b="1"/>
            </a:lvl1pPr>
            <a:lvl2pPr marL="457200" indent="0" rtl="0">
              <a:spcBef>
                <a:spcPts val="0"/>
              </a:spcBef>
              <a:buFont typeface="Calibri"/>
              <a:buNone/>
              <a:defRPr sz="2000" b="1"/>
            </a:lvl2pPr>
            <a:lvl3pPr marL="914400" indent="0" rtl="0">
              <a:spcBef>
                <a:spcPts val="0"/>
              </a:spcBef>
              <a:buFont typeface="Calibri"/>
              <a:buNone/>
              <a:defRPr sz="1800" b="1"/>
            </a:lvl3pPr>
            <a:lvl4pPr marL="1371600" indent="0" rtl="0">
              <a:spcBef>
                <a:spcPts val="0"/>
              </a:spcBef>
              <a:buFont typeface="Calibri"/>
              <a:buNone/>
              <a:defRPr sz="1600" b="1"/>
            </a:lvl4pPr>
            <a:lvl5pPr marL="1828800" indent="0" rtl="0">
              <a:spcBef>
                <a:spcPts val="0"/>
              </a:spcBef>
              <a:buFont typeface="Calibri"/>
              <a:buNone/>
              <a:defRPr sz="1600" b="1"/>
            </a:lvl5pPr>
            <a:lvl6pPr marL="2286000" indent="0" rtl="0">
              <a:spcBef>
                <a:spcPts val="0"/>
              </a:spcBef>
              <a:buFont typeface="Calibri"/>
              <a:buNone/>
              <a:defRPr sz="1600" b="1"/>
            </a:lvl6pPr>
            <a:lvl7pPr marL="2743200" indent="0" rtl="0">
              <a:spcBef>
                <a:spcPts val="0"/>
              </a:spcBef>
              <a:buFont typeface="Calibri"/>
              <a:buNone/>
              <a:defRPr sz="1600" b="1"/>
            </a:lvl7pPr>
            <a:lvl8pPr marL="3200400" indent="0" rtl="0">
              <a:spcBef>
                <a:spcPts val="0"/>
              </a:spcBef>
              <a:buFont typeface="Calibri"/>
              <a:buNone/>
              <a:defRPr sz="1600" b="1"/>
            </a:lvl8pPr>
            <a:lvl9pPr marL="3657600" indent="0" rtl="0">
              <a:spcBef>
                <a:spcPts val="0"/>
              </a:spcBef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 sz="2400" b="1"/>
            </a:lvl1pPr>
            <a:lvl2pPr marL="457200" indent="0" rtl="0">
              <a:spcBef>
                <a:spcPts val="0"/>
              </a:spcBef>
              <a:buFont typeface="Calibri"/>
              <a:buNone/>
              <a:defRPr sz="2000" b="1"/>
            </a:lvl2pPr>
            <a:lvl3pPr marL="914400" indent="0" rtl="0">
              <a:spcBef>
                <a:spcPts val="0"/>
              </a:spcBef>
              <a:buFont typeface="Calibri"/>
              <a:buNone/>
              <a:defRPr sz="1800" b="1"/>
            </a:lvl3pPr>
            <a:lvl4pPr marL="1371600" indent="0" rtl="0">
              <a:spcBef>
                <a:spcPts val="0"/>
              </a:spcBef>
              <a:buFont typeface="Calibri"/>
              <a:buNone/>
              <a:defRPr sz="1600" b="1"/>
            </a:lvl4pPr>
            <a:lvl5pPr marL="1828800" indent="0" rtl="0">
              <a:spcBef>
                <a:spcPts val="0"/>
              </a:spcBef>
              <a:buFont typeface="Calibri"/>
              <a:buNone/>
              <a:defRPr sz="1600" b="1"/>
            </a:lvl5pPr>
            <a:lvl6pPr marL="2286000" indent="0" rtl="0">
              <a:spcBef>
                <a:spcPts val="0"/>
              </a:spcBef>
              <a:buFont typeface="Calibri"/>
              <a:buNone/>
              <a:defRPr sz="1600" b="1"/>
            </a:lvl6pPr>
            <a:lvl7pPr marL="2743200" indent="0" rtl="0">
              <a:spcBef>
                <a:spcPts val="0"/>
              </a:spcBef>
              <a:buFont typeface="Calibri"/>
              <a:buNone/>
              <a:defRPr sz="1600" b="1"/>
            </a:lvl7pPr>
            <a:lvl8pPr marL="3200400" indent="0" rtl="0">
              <a:spcBef>
                <a:spcPts val="0"/>
              </a:spcBef>
              <a:buFont typeface="Calibri"/>
              <a:buNone/>
              <a:defRPr sz="1600" b="1"/>
            </a:lvl8pPr>
            <a:lvl9pPr marL="3657600" indent="0" rtl="0">
              <a:spcBef>
                <a:spcPts val="0"/>
              </a:spcBef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 sz="3200"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3200"/>
            </a:lvl1pPr>
            <a:lvl2pPr rtl="0">
              <a:spcBef>
                <a:spcPts val="0"/>
              </a:spcBef>
              <a:defRPr sz="2800"/>
            </a:lvl2pPr>
            <a:lvl3pPr rtl="0">
              <a:spcBef>
                <a:spcPts val="0"/>
              </a:spcBef>
              <a:defRPr sz="2400"/>
            </a:lvl3pPr>
            <a:lvl4pPr rtl="0">
              <a:spcBef>
                <a:spcPts val="0"/>
              </a:spcBef>
              <a:defRPr sz="2000"/>
            </a:lvl4pPr>
            <a:lvl5pPr rtl="0">
              <a:spcBef>
                <a:spcPts val="0"/>
              </a:spcBef>
              <a:defRPr sz="2000"/>
            </a:lvl5pPr>
            <a:lvl6pPr rtl="0">
              <a:spcBef>
                <a:spcPts val="0"/>
              </a:spcBef>
              <a:defRPr sz="2000"/>
            </a:lvl6pPr>
            <a:lvl7pPr rtl="0">
              <a:spcBef>
                <a:spcPts val="0"/>
              </a:spcBef>
              <a:defRPr sz="2000"/>
            </a:lvl7pPr>
            <a:lvl8pPr rtl="0">
              <a:spcBef>
                <a:spcPts val="0"/>
              </a:spcBef>
              <a:defRPr sz="2000"/>
            </a:lvl8pPr>
            <a:lvl9pPr rtl="0">
              <a:spcBef>
                <a:spcPts val="0"/>
              </a:spcBef>
              <a:defRPr sz="20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 sz="1600"/>
            </a:lvl1pPr>
            <a:lvl2pPr marL="457200" indent="0" rtl="0">
              <a:spcBef>
                <a:spcPts val="0"/>
              </a:spcBef>
              <a:buFont typeface="Calibri"/>
              <a:buNone/>
              <a:defRPr sz="1400"/>
            </a:lvl2pPr>
            <a:lvl3pPr marL="914400" indent="0" rtl="0">
              <a:spcBef>
                <a:spcPts val="0"/>
              </a:spcBef>
              <a:buFont typeface="Calibri"/>
              <a:buNone/>
              <a:defRPr sz="1200"/>
            </a:lvl3pPr>
            <a:lvl4pPr marL="1371600" indent="0" rtl="0">
              <a:spcBef>
                <a:spcPts val="0"/>
              </a:spcBef>
              <a:buFont typeface="Calibri"/>
              <a:buNone/>
              <a:defRPr sz="1000"/>
            </a:lvl4pPr>
            <a:lvl5pPr marL="1828800" indent="0" rtl="0">
              <a:spcBef>
                <a:spcPts val="0"/>
              </a:spcBef>
              <a:buFont typeface="Calibri"/>
              <a:buNone/>
              <a:defRPr sz="1000"/>
            </a:lvl5pPr>
            <a:lvl6pPr marL="2286000" indent="0" rtl="0">
              <a:spcBef>
                <a:spcPts val="0"/>
              </a:spcBef>
              <a:buFont typeface="Calibri"/>
              <a:buNone/>
              <a:defRPr sz="1000"/>
            </a:lvl6pPr>
            <a:lvl7pPr marL="2743200" indent="0" rtl="0">
              <a:spcBef>
                <a:spcPts val="0"/>
              </a:spcBef>
              <a:buFont typeface="Calibri"/>
              <a:buNone/>
              <a:defRPr sz="1000"/>
            </a:lvl7pPr>
            <a:lvl8pPr marL="3200400" indent="0" rtl="0">
              <a:spcBef>
                <a:spcPts val="0"/>
              </a:spcBef>
              <a:buFont typeface="Calibri"/>
              <a:buNone/>
              <a:defRPr sz="1000"/>
            </a:lvl8pPr>
            <a:lvl9pPr marL="3657600" indent="0" rtl="0">
              <a:spcBef>
                <a:spcPts val="0"/>
              </a:spcBef>
              <a:buFont typeface="Calibri"/>
              <a:buNone/>
              <a:defRPr sz="1000"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 sz="3200"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 sz="1600"/>
            </a:lvl1pPr>
            <a:lvl2pPr marL="457200" indent="0" rtl="0">
              <a:spcBef>
                <a:spcPts val="0"/>
              </a:spcBef>
              <a:buFont typeface="Calibri"/>
              <a:buNone/>
              <a:defRPr sz="1400"/>
            </a:lvl2pPr>
            <a:lvl3pPr marL="914400" indent="0" rtl="0">
              <a:spcBef>
                <a:spcPts val="0"/>
              </a:spcBef>
              <a:buFont typeface="Calibri"/>
              <a:buNone/>
              <a:defRPr sz="1200"/>
            </a:lvl3pPr>
            <a:lvl4pPr marL="1371600" indent="0" rtl="0">
              <a:spcBef>
                <a:spcPts val="0"/>
              </a:spcBef>
              <a:buFont typeface="Calibri"/>
              <a:buNone/>
              <a:defRPr sz="1000"/>
            </a:lvl4pPr>
            <a:lvl5pPr marL="1828800" indent="0" rtl="0">
              <a:spcBef>
                <a:spcPts val="0"/>
              </a:spcBef>
              <a:buFont typeface="Calibri"/>
              <a:buNone/>
              <a:defRPr sz="1000"/>
            </a:lvl5pPr>
            <a:lvl6pPr marL="2286000" indent="0" rtl="0">
              <a:spcBef>
                <a:spcPts val="0"/>
              </a:spcBef>
              <a:buFont typeface="Calibri"/>
              <a:buNone/>
              <a:defRPr sz="1000"/>
            </a:lvl6pPr>
            <a:lvl7pPr marL="2743200" indent="0" rtl="0">
              <a:spcBef>
                <a:spcPts val="0"/>
              </a:spcBef>
              <a:buFont typeface="Calibri"/>
              <a:buNone/>
              <a:defRPr sz="1000"/>
            </a:lvl7pPr>
            <a:lvl8pPr marL="3200400" indent="0" rtl="0">
              <a:spcBef>
                <a:spcPts val="0"/>
              </a:spcBef>
              <a:buFont typeface="Calibri"/>
              <a:buNone/>
              <a:defRPr sz="1000"/>
            </a:lvl8pPr>
            <a:lvl9pPr marL="3657600" indent="0" rtl="0">
              <a:spcBef>
                <a:spcPts val="0"/>
              </a:spcBef>
              <a:buFont typeface="Calibri"/>
              <a:buNone/>
              <a:defRPr sz="1000"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GB" sz="6000" b="0" i="0" u="none" strike="noStrike" cap="none" baseline="0" dirty="0">
                <a:solidFill>
                  <a:srgbClr val="FF0000"/>
                </a:solidFill>
                <a:latin typeface="Century Gothic" panose="020B0502020202020204" pitchFamily="34" charset="0"/>
                <a:sym typeface="Calibri"/>
              </a:rPr>
              <a:t>Wake Up And Smell The Coffee 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GB" sz="2400" b="1" i="0" u="none" strike="noStrike" cap="none" baseline="0" dirty="0">
                <a:solidFill>
                  <a:schemeClr val="dk1"/>
                </a:solidFill>
                <a:latin typeface="Century Gothic" panose="020B0502020202020204" pitchFamily="34" charset="0"/>
                <a:sym typeface="Calibri"/>
              </a:rPr>
              <a:t>The rise of digital media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059" y="4970059"/>
            <a:ext cx="1887939" cy="188793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42448" y="5131558"/>
            <a:ext cx="76563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PRESENTED AT: </a:t>
            </a:r>
            <a:r>
              <a:rPr lang="en-US" dirty="0" smtClean="0"/>
              <a:t>SMELL THE COFFEE CONFERENCE </a:t>
            </a:r>
            <a:endParaRPr lang="en-GB" dirty="0"/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86856" y="160405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The most mobile country in the world</a:t>
            </a:r>
            <a:endParaRPr lang="en-GB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845" y="1423226"/>
            <a:ext cx="8159347" cy="49453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059" y="4970059"/>
            <a:ext cx="1887939" cy="1887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864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Sharp increase </a:t>
            </a:r>
            <a:r>
              <a:rPr lang="en-GB" b="1" dirty="0">
                <a:solidFill>
                  <a:srgbClr val="FF0000"/>
                </a:solidFill>
                <a:latin typeface="Century Gothic" panose="020B0502020202020204" pitchFamily="34" charset="0"/>
              </a:rPr>
              <a:t>in video consumption in a variety of </a:t>
            </a:r>
            <a:r>
              <a:rPr lang="en-GB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formats</a:t>
            </a:r>
            <a:endParaRPr lang="en-GB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6 seconds (Vine) </a:t>
            </a:r>
          </a:p>
          <a:p>
            <a:r>
              <a:rPr lang="en-US" dirty="0" smtClean="0"/>
              <a:t>15 seconds (Instagram) </a:t>
            </a:r>
          </a:p>
          <a:p>
            <a:r>
              <a:rPr lang="en-US" dirty="0" smtClean="0"/>
              <a:t>30 seconds (Twitter)</a:t>
            </a:r>
          </a:p>
          <a:p>
            <a:r>
              <a:rPr lang="en-US" dirty="0" smtClean="0"/>
              <a:t>Longer videos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059" y="4970059"/>
            <a:ext cx="1887939" cy="1887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6358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And more channels for Sharing</a:t>
            </a:r>
            <a:endParaRPr lang="en-GB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generation (and their parents) are now on WhatsApp (900 million users and counting)</a:t>
            </a:r>
          </a:p>
          <a:p>
            <a:r>
              <a:rPr lang="en-US" dirty="0" smtClean="0"/>
              <a:t>BBM</a:t>
            </a:r>
          </a:p>
          <a:p>
            <a:r>
              <a:rPr lang="en-US" dirty="0" smtClean="0"/>
              <a:t>Good old SMS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059" y="4970059"/>
            <a:ext cx="1887939" cy="1887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498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848" y="2535119"/>
            <a:ext cx="10515599" cy="1325562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CONTENT</a:t>
            </a:r>
            <a:endParaRPr lang="en-GB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059" y="4970059"/>
            <a:ext cx="1887939" cy="1887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5426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A few implications</a:t>
            </a:r>
            <a:endParaRPr lang="en-GB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3735" y="1839273"/>
            <a:ext cx="10515599" cy="4351338"/>
          </a:xfrm>
        </p:spPr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</a:rPr>
              <a:t>A mobile, social world</a:t>
            </a:r>
          </a:p>
          <a:p>
            <a:r>
              <a:rPr lang="en-US" dirty="0">
                <a:latin typeface="Century Gothic" panose="020B0502020202020204" pitchFamily="34" charset="0"/>
              </a:rPr>
              <a:t>Always connected for work and play</a:t>
            </a:r>
            <a:endParaRPr lang="en-US" dirty="0" smtClean="0">
              <a:latin typeface="Century Gothic" panose="020B0502020202020204" pitchFamily="34" charset="0"/>
            </a:endParaRPr>
          </a:p>
          <a:p>
            <a:r>
              <a:rPr lang="en-US" dirty="0" smtClean="0">
                <a:latin typeface="Century Gothic" panose="020B0502020202020204" pitchFamily="34" charset="0"/>
              </a:rPr>
              <a:t>Rise of e-commerce (</a:t>
            </a:r>
            <a:r>
              <a:rPr lang="en-US" dirty="0" err="1" smtClean="0">
                <a:latin typeface="Century Gothic" panose="020B0502020202020204" pitchFamily="34" charset="0"/>
              </a:rPr>
              <a:t>Jumia</a:t>
            </a:r>
            <a:r>
              <a:rPr lang="en-US" dirty="0" smtClean="0">
                <a:latin typeface="Century Gothic" panose="020B0502020202020204" pitchFamily="34" charset="0"/>
              </a:rPr>
              <a:t>, </a:t>
            </a:r>
            <a:r>
              <a:rPr lang="en-US" dirty="0" err="1" smtClean="0">
                <a:latin typeface="Century Gothic" panose="020B0502020202020204" pitchFamily="34" charset="0"/>
              </a:rPr>
              <a:t>Konga</a:t>
            </a:r>
            <a:r>
              <a:rPr lang="en-US" dirty="0">
                <a:latin typeface="Century Gothic" panose="020B0502020202020204" pitchFamily="34" charset="0"/>
              </a:rPr>
              <a:t>)</a:t>
            </a:r>
            <a:endParaRPr lang="en-US" dirty="0" smtClean="0">
              <a:latin typeface="Century Gothic" panose="020B0502020202020204" pitchFamily="34" charset="0"/>
            </a:endParaRPr>
          </a:p>
          <a:p>
            <a:r>
              <a:rPr lang="en-US" dirty="0" smtClean="0">
                <a:latin typeface="Century Gothic" panose="020B0502020202020204" pitchFamily="34" charset="0"/>
              </a:rPr>
              <a:t>The on-demand economy (Uber, food on demand, </a:t>
            </a:r>
            <a:r>
              <a:rPr lang="en-US" dirty="0" err="1" smtClean="0">
                <a:latin typeface="Century Gothic" panose="020B0502020202020204" pitchFamily="34" charset="0"/>
              </a:rPr>
              <a:t>etc</a:t>
            </a:r>
            <a:r>
              <a:rPr lang="en-US" dirty="0" smtClean="0">
                <a:latin typeface="Century Gothic" panose="020B0502020202020204" pitchFamily="34" charset="0"/>
              </a:rPr>
              <a:t>)</a:t>
            </a:r>
          </a:p>
          <a:p>
            <a:r>
              <a:rPr lang="en-US" dirty="0" smtClean="0">
                <a:latin typeface="Century Gothic" panose="020B0502020202020204" pitchFamily="34" charset="0"/>
              </a:rPr>
              <a:t>Audiences with a voracious (endless!) appetite for content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059" y="4970059"/>
            <a:ext cx="1887939" cy="1887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5799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Where RED Stands</a:t>
            </a:r>
            <a:endParaRPr lang="en-GB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780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A media company that is designed to build anything at all and engage anything that exists using platforms it can find.</a:t>
            </a:r>
            <a:endParaRPr lang="en-GB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200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8615" y="365125"/>
            <a:ext cx="11313993" cy="1325562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Ten jobs that did not exist ten years ago</a:t>
            </a:r>
            <a:endParaRPr lang="en-GB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8200" y="1487606"/>
            <a:ext cx="10515599" cy="4954138"/>
          </a:xfrm>
        </p:spPr>
        <p:txBody>
          <a:bodyPr/>
          <a:lstStyle/>
          <a:p>
            <a:pPr marL="692150" indent="-514350">
              <a:buFont typeface="+mj-lt"/>
              <a:buAutoNum type="arabicPeriod"/>
            </a:pPr>
            <a:r>
              <a:rPr lang="en-US" sz="2400" dirty="0" smtClean="0">
                <a:latin typeface="Century Gothic" panose="020B0502020202020204" pitchFamily="34" charset="0"/>
              </a:rPr>
              <a:t>Chief Listening Officer</a:t>
            </a:r>
          </a:p>
          <a:p>
            <a:pPr marL="692150" indent="-514350">
              <a:buFont typeface="+mj-lt"/>
              <a:buAutoNum type="arabicPeriod"/>
            </a:pPr>
            <a:r>
              <a:rPr lang="en-US" sz="2400" dirty="0" smtClean="0">
                <a:latin typeface="Century Gothic" panose="020B0502020202020204" pitchFamily="34" charset="0"/>
              </a:rPr>
              <a:t>Online Community Manager</a:t>
            </a:r>
          </a:p>
          <a:p>
            <a:pPr marL="692150" indent="-514350">
              <a:buFont typeface="+mj-lt"/>
              <a:buAutoNum type="arabicPeriod"/>
            </a:pPr>
            <a:r>
              <a:rPr lang="en-US" sz="2400" dirty="0" smtClean="0">
                <a:latin typeface="Century Gothic" panose="020B0502020202020204" pitchFamily="34" charset="0"/>
              </a:rPr>
              <a:t>SEO Specialist</a:t>
            </a:r>
          </a:p>
          <a:p>
            <a:pPr marL="692150" indent="-514350">
              <a:buFont typeface="+mj-lt"/>
              <a:buAutoNum type="arabicPeriod"/>
            </a:pPr>
            <a:r>
              <a:rPr lang="en-US" sz="2400" dirty="0" smtClean="0">
                <a:latin typeface="Century Gothic" panose="020B0502020202020204" pitchFamily="34" charset="0"/>
              </a:rPr>
              <a:t>Blogger</a:t>
            </a:r>
          </a:p>
          <a:p>
            <a:pPr marL="692150" indent="-514350">
              <a:buFont typeface="+mj-lt"/>
              <a:buAutoNum type="arabicPeriod"/>
            </a:pPr>
            <a:r>
              <a:rPr lang="en-US" sz="2400" dirty="0" smtClean="0">
                <a:latin typeface="Century Gothic" panose="020B0502020202020204" pitchFamily="34" charset="0"/>
              </a:rPr>
              <a:t>App designer</a:t>
            </a:r>
          </a:p>
          <a:p>
            <a:pPr marL="692150" indent="-514350">
              <a:buFont typeface="+mj-lt"/>
              <a:buAutoNum type="arabicPeriod"/>
            </a:pPr>
            <a:r>
              <a:rPr lang="en-US" sz="2400" dirty="0" smtClean="0">
                <a:latin typeface="Century Gothic" panose="020B0502020202020204" pitchFamily="34" charset="0"/>
              </a:rPr>
              <a:t>Chief Storyteller </a:t>
            </a:r>
            <a:endParaRPr lang="en-US" sz="2400" dirty="0">
              <a:latin typeface="Century Gothic" panose="020B0502020202020204" pitchFamily="34" charset="0"/>
            </a:endParaRPr>
          </a:p>
          <a:p>
            <a:pPr marL="692150" indent="-514350">
              <a:buFont typeface="+mj-lt"/>
              <a:buAutoNum type="arabicPeriod"/>
            </a:pPr>
            <a:r>
              <a:rPr lang="en-US" sz="2400" dirty="0">
                <a:latin typeface="Century Gothic" panose="020B0502020202020204" pitchFamily="34" charset="0"/>
              </a:rPr>
              <a:t>Cloud Services Specialist</a:t>
            </a:r>
          </a:p>
          <a:p>
            <a:pPr marL="692150" indent="-514350">
              <a:buFont typeface="+mj-lt"/>
              <a:buAutoNum type="arabicPeriod"/>
            </a:pPr>
            <a:r>
              <a:rPr lang="en-US" sz="2400" dirty="0">
                <a:latin typeface="Century Gothic" panose="020B0502020202020204" pitchFamily="34" charset="0"/>
              </a:rPr>
              <a:t>Big Data Analyst</a:t>
            </a:r>
          </a:p>
          <a:p>
            <a:pPr marL="692150" indent="-514350">
              <a:buFont typeface="+mj-lt"/>
              <a:buAutoNum type="arabicPeriod"/>
            </a:pPr>
            <a:r>
              <a:rPr lang="en-US" sz="2400" dirty="0">
                <a:latin typeface="Century Gothic" panose="020B0502020202020204" pitchFamily="34" charset="0"/>
              </a:rPr>
              <a:t>Digital Marketing Specialist</a:t>
            </a:r>
          </a:p>
          <a:p>
            <a:pPr marL="692150" indent="-514350">
              <a:buFont typeface="+mj-lt"/>
              <a:buAutoNum type="arabicPeriod"/>
            </a:pPr>
            <a:r>
              <a:rPr lang="en-US" sz="2400" dirty="0">
                <a:latin typeface="Century Gothic" panose="020B0502020202020204" pitchFamily="34" charset="0"/>
              </a:rPr>
              <a:t>User Interface/User Experience </a:t>
            </a:r>
            <a:r>
              <a:rPr lang="en-US" sz="2400" dirty="0" smtClean="0">
                <a:latin typeface="Century Gothic" panose="020B0502020202020204" pitchFamily="34" charset="0"/>
              </a:rPr>
              <a:t>designer</a:t>
            </a:r>
            <a:endParaRPr lang="en-GB" sz="2400" dirty="0">
              <a:latin typeface="Century Gothic" panose="020B0502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059" y="4970059"/>
            <a:ext cx="1887939" cy="1887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7880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The Future</a:t>
            </a:r>
            <a:endParaRPr lang="en-GB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</a:rPr>
              <a:t>Drone pilots (to monitor pipelines and cover news stories for instance)</a:t>
            </a:r>
          </a:p>
          <a:p>
            <a:r>
              <a:rPr lang="en-US" dirty="0" smtClean="0">
                <a:latin typeface="Century Gothic" panose="020B0502020202020204" pitchFamily="34" charset="0"/>
              </a:rPr>
              <a:t>How likely is it for your job to be done by a robot?</a:t>
            </a:r>
            <a:endParaRPr lang="en-GB" dirty="0">
              <a:latin typeface="Century Gothic" panose="020B0502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059" y="4970059"/>
            <a:ext cx="1887939" cy="1887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7544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34018" y="1897039"/>
            <a:ext cx="77109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One last thing</a:t>
            </a:r>
            <a:endParaRPr lang="en-GB" sz="72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059" y="4970059"/>
            <a:ext cx="1887939" cy="1887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2822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09683" y="1528550"/>
            <a:ext cx="1090456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The illiterate of the 21</a:t>
            </a:r>
            <a:r>
              <a:rPr lang="en-US" sz="3600" baseline="30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st</a:t>
            </a:r>
            <a:r>
              <a:rPr lang="en-US" sz="36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century will not be those who cannot read and write. It will be those who cannot learn, unlearn and relearn.</a:t>
            </a:r>
          </a:p>
          <a:p>
            <a:endParaRPr lang="en-US" sz="360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r>
              <a:rPr lang="en-US" sz="3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Alvin Toffler, Futurist </a:t>
            </a:r>
            <a:endParaRPr lang="en-GB" sz="3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059" y="4970059"/>
            <a:ext cx="1887939" cy="1887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624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Why Are We Here?</a:t>
            </a:r>
            <a:endParaRPr lang="en-GB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780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To ‘Wake Up’ means: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smtClean="0">
                <a:latin typeface="Century Gothic" panose="020B0502020202020204" pitchFamily="34" charset="0"/>
              </a:rPr>
              <a:t>To become roused from sleep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Century Gothic" panose="020B0502020202020204" pitchFamily="34" charset="0"/>
              </a:rPr>
              <a:t>To become roused from a tranquil or inactive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To become cognizant or aware of something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Century Gothic" panose="020B0502020202020204" pitchFamily="34" charset="0"/>
              </a:rPr>
              <a:t>To remain awake for some purpose</a:t>
            </a:r>
            <a:endParaRPr lang="en-GB" dirty="0">
              <a:latin typeface="Century Gothic" panose="020B0502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059" y="4970059"/>
            <a:ext cx="1887939" cy="1887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9236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6782" y="766549"/>
            <a:ext cx="4312693" cy="4312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154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61564" y="1842448"/>
            <a:ext cx="764274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Century Gothic" panose="020B0502020202020204" pitchFamily="34" charset="0"/>
              </a:rPr>
              <a:t>THERE IS AN URGENT NEED FOR US TO </a:t>
            </a:r>
            <a:r>
              <a:rPr lang="en-US" sz="36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BECOME AWARE </a:t>
            </a:r>
            <a:r>
              <a:rPr lang="en-US" sz="3600" dirty="0" smtClean="0">
                <a:latin typeface="Century Gothic" panose="020B0502020202020204" pitchFamily="34" charset="0"/>
              </a:rPr>
              <a:t>OF WHERE THE WORLD IS GOING, IN ORDER TO PROPERLY </a:t>
            </a:r>
            <a:r>
              <a:rPr lang="en-US" sz="36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POSITION</a:t>
            </a:r>
            <a:r>
              <a:rPr lang="en-US" sz="3600" dirty="0" smtClean="0">
                <a:latin typeface="Century Gothic" panose="020B0502020202020204" pitchFamily="34" charset="0"/>
              </a:rPr>
              <a:t> OURSELVES TO </a:t>
            </a:r>
            <a:r>
              <a:rPr lang="en-US" sz="36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BENEFIT</a:t>
            </a:r>
            <a:endParaRPr lang="en-GB" sz="36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059" y="4970059"/>
            <a:ext cx="1887939" cy="1887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808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GB" sz="4400" b="1" i="0" u="none" strike="noStrike" cap="none" baseline="0" dirty="0">
                <a:solidFill>
                  <a:srgbClr val="FF0000"/>
                </a:solidFill>
                <a:latin typeface="Century Gothic" panose="020B0502020202020204" pitchFamily="34" charset="0"/>
                <a:sym typeface="Calibri"/>
              </a:rPr>
              <a:t>What is digital media? 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2800" b="0" i="0" u="none" strike="noStrike" cap="none" baseline="0" dirty="0">
                <a:solidFill>
                  <a:schemeClr val="dk1"/>
                </a:solidFill>
                <a:latin typeface="Century Gothic" panose="020B0502020202020204" pitchFamily="34" charset="0"/>
                <a:sym typeface="Calibri"/>
              </a:rPr>
              <a:t>Different from </a:t>
            </a:r>
            <a:r>
              <a:rPr lang="en-GB" sz="2800" b="0" i="0" u="none" strike="noStrike" cap="none" baseline="0" dirty="0" err="1">
                <a:solidFill>
                  <a:schemeClr val="dk1"/>
                </a:solidFill>
                <a:latin typeface="Century Gothic" panose="020B0502020202020204" pitchFamily="34" charset="0"/>
                <a:sym typeface="Calibri"/>
              </a:rPr>
              <a:t>analog</a:t>
            </a:r>
            <a:r>
              <a:rPr lang="en-GB" sz="2800" b="0" i="0" u="none" strike="noStrike" cap="none" baseline="0" dirty="0">
                <a:solidFill>
                  <a:schemeClr val="dk1"/>
                </a:solidFill>
                <a:latin typeface="Century Gothic" panose="020B0502020202020204" pitchFamily="34" charset="0"/>
                <a:sym typeface="Calibri"/>
              </a:rPr>
              <a:t> media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2800" b="0" i="0" u="none" strike="noStrike" cap="none" baseline="0" dirty="0">
                <a:solidFill>
                  <a:schemeClr val="dk1"/>
                </a:solidFill>
                <a:latin typeface="Century Gothic" panose="020B0502020202020204" pitchFamily="34" charset="0"/>
                <a:sym typeface="Calibri"/>
              </a:rPr>
              <a:t>Easier to control 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2800" b="0" i="0" u="none" strike="noStrike" cap="none" baseline="0" dirty="0" smtClean="0">
                <a:solidFill>
                  <a:schemeClr val="dk1"/>
                </a:solidFill>
                <a:latin typeface="Century Gothic" panose="020B0502020202020204" pitchFamily="34" charset="0"/>
                <a:sym typeface="Calibri"/>
              </a:rPr>
              <a:t>Can be copied </a:t>
            </a:r>
            <a:r>
              <a:rPr lang="en-GB" sz="2800" b="0" i="0" u="none" strike="noStrike" cap="none" baseline="0" dirty="0">
                <a:solidFill>
                  <a:schemeClr val="dk1"/>
                </a:solidFill>
                <a:latin typeface="Century Gothic" panose="020B0502020202020204" pitchFamily="34" charset="0"/>
                <a:sym typeface="Calibri"/>
              </a:rPr>
              <a:t>without losing quality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059" y="4970059"/>
            <a:ext cx="1887939" cy="1887939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1030" y="2207571"/>
            <a:ext cx="10515599" cy="1325562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PLATFORMS</a:t>
            </a:r>
            <a:endParaRPr lang="en-GB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059" y="4970059"/>
            <a:ext cx="1887939" cy="1887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815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GB" sz="4400" b="1" i="0" u="none" strike="noStrike" cap="none" baseline="0" dirty="0">
                <a:solidFill>
                  <a:srgbClr val="FF0000"/>
                </a:solidFill>
                <a:latin typeface="Century Gothic" panose="020B0502020202020204" pitchFamily="34" charset="0"/>
                <a:sym typeface="Calibri"/>
              </a:rPr>
              <a:t>Examples</a:t>
            </a:r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2800" b="0" i="0" u="none" strike="noStrike" cap="none" baseline="0" dirty="0">
                <a:solidFill>
                  <a:schemeClr val="dk1"/>
                </a:solidFill>
                <a:latin typeface="Century Gothic" panose="020B0502020202020204" pitchFamily="34" charset="0"/>
                <a:sym typeface="Calibri"/>
              </a:rPr>
              <a:t>Mobile phones 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2800" b="0" i="0" u="none" strike="noStrike" cap="none" baseline="0" dirty="0">
                <a:solidFill>
                  <a:schemeClr val="dk1"/>
                </a:solidFill>
                <a:latin typeface="Century Gothic" panose="020B0502020202020204" pitchFamily="34" charset="0"/>
                <a:sym typeface="Calibri"/>
              </a:rPr>
              <a:t>CDs 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2800" b="0" i="0" u="none" strike="noStrike" cap="none" baseline="0" dirty="0">
                <a:solidFill>
                  <a:schemeClr val="dk1"/>
                </a:solidFill>
                <a:latin typeface="Century Gothic" panose="020B0502020202020204" pitchFamily="34" charset="0"/>
                <a:sym typeface="Calibri"/>
              </a:rPr>
              <a:t>E-books 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2800" b="0" i="0" u="none" strike="noStrike" cap="none" baseline="0" dirty="0">
                <a:solidFill>
                  <a:schemeClr val="dk1"/>
                </a:solidFill>
                <a:latin typeface="Century Gothic" panose="020B0502020202020204" pitchFamily="34" charset="0"/>
                <a:sym typeface="Calibri"/>
              </a:rPr>
              <a:t>Internet 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2800" b="0" i="0" u="none" strike="noStrike" cap="none" baseline="0" dirty="0">
                <a:solidFill>
                  <a:schemeClr val="dk1"/>
                </a:solidFill>
                <a:latin typeface="Century Gothic" panose="020B0502020202020204" pitchFamily="34" charset="0"/>
                <a:sym typeface="Calibri"/>
              </a:rPr>
              <a:t>World Wide Web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059" y="4970059"/>
            <a:ext cx="1887939" cy="1887939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GB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A decade of connectivity in Nigeria</a:t>
            </a:r>
            <a:r>
              <a:rPr lang="en-GB" sz="4400" b="1" i="0" u="none" strike="noStrike" cap="none" baseline="0" dirty="0" smtClean="0">
                <a:solidFill>
                  <a:srgbClr val="FF0000"/>
                </a:solidFill>
                <a:latin typeface="Century Gothic" panose="020B0502020202020204" pitchFamily="34" charset="0"/>
                <a:sym typeface="Calibri"/>
              </a:rPr>
              <a:t> </a:t>
            </a:r>
            <a:endParaRPr lang="en-GB" sz="4400" b="1" i="0" u="none" strike="noStrike" cap="none" baseline="0" dirty="0">
              <a:solidFill>
                <a:srgbClr val="FF0000"/>
              </a:solidFill>
              <a:latin typeface="Century Gothic" panose="020B0502020202020204" pitchFamily="34" charset="0"/>
              <a:sym typeface="Calibri"/>
            </a:endParaRPr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2800" b="0" i="0" u="none" strike="noStrike" cap="none" baseline="0" dirty="0">
                <a:solidFill>
                  <a:schemeClr val="dk1"/>
                </a:solidFill>
                <a:latin typeface="Century Gothic" panose="020B0502020202020204" pitchFamily="34" charset="0"/>
                <a:sym typeface="Calibri"/>
              </a:rPr>
              <a:t>1,569,050 lines in 2002 and 1.89 </a:t>
            </a:r>
            <a:r>
              <a:rPr lang="en-GB" sz="2800" b="0" i="0" u="none" strike="noStrike" cap="none" baseline="0" dirty="0" err="1">
                <a:solidFill>
                  <a:schemeClr val="dk1"/>
                </a:solidFill>
                <a:latin typeface="Century Gothic" panose="020B0502020202020204" pitchFamily="34" charset="0"/>
                <a:sym typeface="Calibri"/>
              </a:rPr>
              <a:t>teledensity</a:t>
            </a:r>
            <a:r>
              <a:rPr lang="en-GB" sz="2800" b="0" i="0" u="none" strike="noStrike" cap="none" baseline="0" dirty="0">
                <a:solidFill>
                  <a:schemeClr val="dk1"/>
                </a:solidFill>
                <a:latin typeface="Century Gothic" panose="020B0502020202020204" pitchFamily="34" charset="0"/>
                <a:sym typeface="Calibri"/>
              </a:rPr>
              <a:t>  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2800" b="0" i="0" u="none" strike="noStrike" cap="none" baseline="0" dirty="0">
                <a:solidFill>
                  <a:schemeClr val="dk1"/>
                </a:solidFill>
                <a:latin typeface="Century Gothic" panose="020B0502020202020204" pitchFamily="34" charset="0"/>
                <a:sym typeface="Calibri"/>
              </a:rPr>
              <a:t>148,495,205 in July 2015 </a:t>
            </a:r>
            <a:r>
              <a:rPr lang="en-GB" sz="2800" b="0" i="0" u="none" strike="noStrike" cap="none" baseline="0" dirty="0" smtClean="0">
                <a:solidFill>
                  <a:schemeClr val="dk1"/>
                </a:solidFill>
                <a:latin typeface="Century Gothic" panose="020B0502020202020204" pitchFamily="34" charset="0"/>
                <a:sym typeface="Calibri"/>
              </a:rPr>
              <a:t>and107.67 </a:t>
            </a:r>
            <a:r>
              <a:rPr lang="en-GB" sz="2800" b="0" i="0" u="none" strike="noStrike" cap="none" baseline="0" dirty="0" err="1" smtClean="0">
                <a:solidFill>
                  <a:schemeClr val="dk1"/>
                </a:solidFill>
                <a:latin typeface="Century Gothic" panose="020B0502020202020204" pitchFamily="34" charset="0"/>
                <a:sym typeface="Calibri"/>
              </a:rPr>
              <a:t>teledensity</a:t>
            </a:r>
            <a:endParaRPr lang="en-GB" sz="2800" b="0" i="0" u="none" strike="noStrike" cap="none" baseline="0" dirty="0" smtClean="0">
              <a:solidFill>
                <a:schemeClr val="dk1"/>
              </a:solidFill>
              <a:latin typeface="Century Gothic" panose="020B0502020202020204" pitchFamily="34" charset="0"/>
              <a:sym typeface="Calibri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</a:pPr>
            <a:endParaRPr lang="en-GB" dirty="0" smtClean="0">
              <a:latin typeface="Century Gothic" panose="020B0502020202020204" pitchFamily="34" charset="0"/>
            </a:endParaRPr>
          </a:p>
        </p:txBody>
      </p:sp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547478159"/>
              </p:ext>
            </p:extLst>
          </p:nvPr>
        </p:nvGraphicFramePr>
        <p:xfrm>
          <a:off x="2277659" y="3125337"/>
          <a:ext cx="6538795" cy="3732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8" name="Picture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059" y="4970059"/>
            <a:ext cx="1887939" cy="1887939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36478"/>
            <a:ext cx="11450472" cy="1689147"/>
          </a:xfrm>
        </p:spPr>
        <p:txBody>
          <a:bodyPr/>
          <a:lstStyle/>
          <a:p>
            <a:pPr algn="ctr"/>
            <a:r>
              <a:rPr lang="en-GB" b="1" dirty="0">
                <a:solidFill>
                  <a:srgbClr val="FF0000"/>
                </a:solidFill>
                <a:latin typeface="Century Gothic" panose="020B0502020202020204" pitchFamily="34" charset="0"/>
              </a:rPr>
              <a:t>Ever cheaper and more powerful </a:t>
            </a:r>
            <a:r>
              <a:rPr lang="en-GB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phones</a:t>
            </a:r>
            <a:endParaRPr lang="en-GB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059" y="4970059"/>
            <a:ext cx="1887939" cy="188793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962" y="1825625"/>
            <a:ext cx="7512005" cy="4605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812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0515600" cy="1190720"/>
          </a:xfrm>
        </p:spPr>
        <p:txBody>
          <a:bodyPr/>
          <a:lstStyle/>
          <a:p>
            <a:pPr lvl="0" algn="ctr"/>
            <a:r>
              <a:rPr lang="en-GB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The Telco Data Wars</a:t>
            </a:r>
            <a:endParaRPr lang="en-GB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6389" y="1042786"/>
            <a:ext cx="2864465" cy="278390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3353" y="3758448"/>
            <a:ext cx="5905500" cy="25336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9253" y="1029137"/>
            <a:ext cx="5575819" cy="266876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059" y="4970059"/>
            <a:ext cx="1887939" cy="1887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839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729</TotalTime>
  <Words>371</Words>
  <Application>Microsoft Office PowerPoint</Application>
  <PresentationFormat>Widescreen</PresentationFormat>
  <Paragraphs>64</Paragraphs>
  <Slides>20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Century Gothic</vt:lpstr>
      <vt:lpstr>Calibri</vt:lpstr>
      <vt:lpstr>Arial</vt:lpstr>
      <vt:lpstr>Office Theme</vt:lpstr>
      <vt:lpstr>Wake Up And Smell The Coffee </vt:lpstr>
      <vt:lpstr>Why Are We Here?</vt:lpstr>
      <vt:lpstr>PowerPoint Presentation</vt:lpstr>
      <vt:lpstr>What is digital media? </vt:lpstr>
      <vt:lpstr>PLATFORMS</vt:lpstr>
      <vt:lpstr>Examples</vt:lpstr>
      <vt:lpstr>A decade of connectivity in Nigeria </vt:lpstr>
      <vt:lpstr>Ever cheaper and more powerful phones</vt:lpstr>
      <vt:lpstr>The Telco Data Wars</vt:lpstr>
      <vt:lpstr>The most mobile country in the world</vt:lpstr>
      <vt:lpstr>Sharp increase in video consumption in a variety of formats</vt:lpstr>
      <vt:lpstr>And more channels for Sharing</vt:lpstr>
      <vt:lpstr>CONTENT</vt:lpstr>
      <vt:lpstr>A few implications</vt:lpstr>
      <vt:lpstr>Where RED Stands</vt:lpstr>
      <vt:lpstr>Ten jobs that did not exist ten years ago</vt:lpstr>
      <vt:lpstr>The Future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Wake Up And Smell The Coffee</dc:title>
  <dc:creator>Brukeme</dc:creator>
  <cp:lastModifiedBy>Brukeme</cp:lastModifiedBy>
  <cp:revision>43</cp:revision>
  <dcterms:modified xsi:type="dcterms:W3CDTF">2015-09-29T08:34:03Z</dcterms:modified>
</cp:coreProperties>
</file>