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charts/chart1.xml" ContentType="application/vnd.openxmlformats-officedocument.drawingml.chart+xml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1800" u="none">
                <a:solidFill>
                  <a:srgbClr val="000000"/>
                </a:solidFill>
                <a:effectLst/>
                <a:latin typeface="Calibri"/>
              </a:defRPr>
            </a:pPr>
            <a:r>
              <a:rPr b="1" i="0" strike="noStrike" sz="1800" u="none">
                <a:solidFill>
                  <a:srgbClr val="000000"/>
                </a:solidFill>
                <a:effectLst/>
                <a:latin typeface="Calibri"/>
              </a:rPr>
              <a:t>Connected/Active GSM lines</a:t>
            </a:r>
          </a:p>
        </c:rich>
      </c:tx>
      <c:layout>
        <c:manualLayout>
          <c:xMode val="edge"/>
          <c:yMode val="edge"/>
          <c:x val="0.366649"/>
          <c:y val="0.005"/>
          <c:w val="0.266701"/>
          <c:h val="0.0964022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759523"/>
          <c:y val="0.0964022"/>
          <c:w val="0.924048"/>
          <c:h val="0.848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 idx="0">
                  <c:v>Connected/Active GSM lines</c:v>
                </c:pt>
              </c:strCache>
            </c:strRef>
          </c:tx>
          <c:spPr>
            <a:solidFill>
              <a:srgbClr val="5B9BD5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 lvl="0">
                  <a:defRPr b="0" i="0" strike="noStrike" sz="1000" u="none">
                    <a:solidFill>
                      <a:srgbClr val="000000"/>
                    </a:solidFill>
                    <a:effectLst/>
                    <a:latin typeface="Calibri"/>
                  </a:defRPr>
                </a:pPr>
                <a:r>
                  <a:rPr b="0" i="0" strike="noStrike" sz="1000" u="none">
                    <a:solidFill>
                      <a:srgbClr val="000000"/>
                    </a:solidFill>
                    <a:effectLst/>
                    <a:latin typeface="Calibri"/>
                  </a:rPr>
                  <a:t/>
                </a: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Sheet1!$A$2:$A$16</c:f>
              <c:strCach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strCache>
            </c:strRef>
          </c:cat>
          <c:val>
            <c:numRef>
              <c:f>Sheet1!$B$2:$B$16</c:f>
              <c:numCache>
                <c:ptCount val="15"/>
                <c:pt idx="0">
                  <c:v>266461.000000</c:v>
                </c:pt>
                <c:pt idx="1">
                  <c:v>1569050.000000</c:v>
                </c:pt>
                <c:pt idx="2">
                  <c:v>3149472.000000</c:v>
                </c:pt>
                <c:pt idx="3">
                  <c:v>9174209.000000</c:v>
                </c:pt>
                <c:pt idx="4">
                  <c:v>18295896.000000</c:v>
                </c:pt>
                <c:pt idx="5">
                  <c:v>32184861.000000</c:v>
                </c:pt>
                <c:pt idx="6">
                  <c:v>40011296.000000</c:v>
                </c:pt>
                <c:pt idx="7">
                  <c:v>56935985.000000</c:v>
                </c:pt>
                <c:pt idx="8">
                  <c:v>65533875.000000</c:v>
                </c:pt>
                <c:pt idx="9">
                  <c:v>81195684.000000</c:v>
                </c:pt>
                <c:pt idx="10">
                  <c:v>90566238.000000</c:v>
                </c:pt>
                <c:pt idx="11">
                  <c:v>109829223.000000</c:v>
                </c:pt>
                <c:pt idx="12">
                  <c:v>124841315.000000</c:v>
                </c:pt>
                <c:pt idx="13">
                  <c:v>136772475.000000</c:v>
                </c:pt>
                <c:pt idx="14">
                  <c:v>148703160.000000</c:v>
                </c:pt>
              </c:numCache>
            </c:numRef>
          </c:val>
        </c:ser>
        <c:gapWidth val="150"/>
        <c:overlap val="0"/>
        <c:axId val="0"/>
        <c:axId val="1"/>
      </c:bar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900" u="none">
                <a:solidFill>
                  <a:srgbClr val="595959"/>
                </a:solidFill>
                <a:effectLst/>
                <a:latin typeface="+mn-lt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#,##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900" u="none">
                <a:solidFill>
                  <a:srgbClr val="595959"/>
                </a:solidFill>
                <a:effectLst/>
                <a:latin typeface="+mn-lt"/>
              </a:defRPr>
            </a:pPr>
          </a:p>
        </c:txPr>
        <c:crossAx val="0"/>
        <c:crosses val="autoZero"/>
        <c:crossBetween val="between"/>
        <c:majorUnit val="4e+07"/>
        <c:minorUnit val="2e+07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  <a:endParaRPr sz="2400"/>
          </a:p>
          <a:p>
            <a:pPr lvl="1">
              <a:defRPr sz="1800"/>
            </a:pPr>
            <a:r>
              <a:rPr sz="2400"/>
              <a:t>Body Level Two</a:t>
            </a:r>
            <a:endParaRPr sz="2400"/>
          </a:p>
          <a:p>
            <a:pPr lvl="2">
              <a:defRPr sz="1800"/>
            </a:pPr>
            <a:r>
              <a:rPr sz="2400"/>
              <a:t>Body Level Three</a:t>
            </a:r>
            <a:endParaRPr sz="2400"/>
          </a:p>
          <a:p>
            <a:pPr lvl="3">
              <a:defRPr sz="1800"/>
            </a:pPr>
            <a:r>
              <a:rPr sz="2400"/>
              <a:t>Body Level Four</a:t>
            </a:r>
            <a:endParaRPr sz="2400"/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8724900" y="0"/>
            <a:ext cx="2628900" cy="65420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831850" y="4589462"/>
            <a:ext cx="10515600" cy="22685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One</a:t>
            </a:r>
            <a:endParaRPr sz="24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Two</a:t>
            </a:r>
            <a:endParaRPr sz="24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Three</a:t>
            </a:r>
            <a:endParaRPr sz="24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Four</a:t>
            </a:r>
            <a:endParaRPr sz="24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 lvl="0">
              <a:defRPr b="0" sz="1800"/>
            </a:pPr>
            <a:r>
              <a:rPr b="1" sz="2400"/>
              <a:t>Body Level One</a:t>
            </a:r>
            <a:endParaRPr b="1" sz="2400"/>
          </a:p>
          <a:p>
            <a:pPr lvl="1">
              <a:defRPr b="0" sz="1800"/>
            </a:pPr>
            <a:r>
              <a:rPr b="1" sz="2400"/>
              <a:t>Body Level Two</a:t>
            </a:r>
            <a:endParaRPr b="1" sz="2400"/>
          </a:p>
          <a:p>
            <a:pPr lvl="2">
              <a:defRPr b="0" sz="1800"/>
            </a:pPr>
            <a:r>
              <a:rPr b="1" sz="2400"/>
              <a:t>Body Level Three</a:t>
            </a:r>
            <a:endParaRPr b="1" sz="2400"/>
          </a:p>
          <a:p>
            <a:pPr lvl="3">
              <a:defRPr b="0" sz="1800"/>
            </a:pPr>
            <a:r>
              <a:rPr b="1" sz="2400"/>
              <a:t>Body Level Four</a:t>
            </a:r>
            <a:endParaRPr b="1" sz="2400"/>
          </a:p>
          <a:p>
            <a:pPr lvl="4">
              <a:defRPr b="0" sz="1800"/>
            </a:pPr>
            <a:r>
              <a:rPr b="1" sz="2400"/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5183187" y="987425"/>
            <a:ext cx="6172201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839787" y="2057400"/>
            <a:ext cx="3932239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  <a:endParaRPr sz="1600"/>
          </a:p>
          <a:p>
            <a:pPr lvl="1">
              <a:defRPr sz="1800"/>
            </a:pPr>
            <a:r>
              <a:rPr sz="1600"/>
              <a:t>Body Level Two</a:t>
            </a:r>
            <a:endParaRPr sz="1600"/>
          </a:p>
          <a:p>
            <a:pPr lvl="2">
              <a:defRPr sz="1800"/>
            </a:pPr>
            <a:r>
              <a:rPr sz="1600"/>
              <a:t>Body Level Three</a:t>
            </a:r>
            <a:endParaRPr sz="1600"/>
          </a:p>
          <a:p>
            <a:pPr lvl="3">
              <a:defRPr sz="1800"/>
            </a:pPr>
            <a:r>
              <a:rPr sz="1600"/>
              <a:t>Body Level Four</a:t>
            </a:r>
            <a:endParaRPr sz="1600"/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838200" y="230187"/>
            <a:ext cx="10515600" cy="159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9" indent="-320039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g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redmediaafrica.com" TargetMode="External"/><Relationship Id="rId3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chart" Target="../charts/char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1695316" y="1050981"/>
            <a:ext cx="9144001" cy="2387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0000"/>
                </a:solidFill>
              </a:rPr>
              <a:t>How about the un-connected?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1524000" y="3602037"/>
            <a:ext cx="9144000" cy="23480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>
                <a:solidFill>
                  <a:srgbClr val="FF0000"/>
                </a:solidFill>
              </a:rPr>
              <a:t>by</a:t>
            </a:r>
            <a:endParaRPr sz="2400">
              <a:solidFill>
                <a:srgbClr val="FF0000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0000"/>
                </a:solidFill>
              </a:rPr>
              <a:t>Chude</a:t>
            </a:r>
            <a:r>
              <a:rPr sz="2400"/>
              <a:t> Jideonwo</a:t>
            </a:r>
            <a:endParaRPr sz="2400"/>
          </a:p>
          <a:p>
            <a:pPr lvl="0">
              <a:defRPr sz="1800"/>
            </a:pPr>
            <a:r>
              <a:rPr sz="2400"/>
              <a:t>at the </a:t>
            </a:r>
            <a:endParaRPr sz="2400"/>
          </a:p>
          <a:p>
            <a:pPr lvl="0">
              <a:defRPr sz="1800"/>
            </a:pPr>
            <a:r>
              <a:rPr sz="2400"/>
              <a:t>New York </a:t>
            </a:r>
            <a:r>
              <a:rPr sz="2400">
                <a:solidFill>
                  <a:srgbClr val="FF0000"/>
                </a:solidFill>
              </a:rPr>
              <a:t>Media Festival</a:t>
            </a:r>
            <a:endParaRPr sz="2400">
              <a:solidFill>
                <a:srgbClr val="FF0000"/>
              </a:solidFill>
            </a:endParaRPr>
          </a:p>
          <a:p>
            <a:pPr lvl="0">
              <a:defRPr sz="1800"/>
            </a:pPr>
            <a:r>
              <a:rPr sz="2400"/>
              <a:t>October 9, 2015</a:t>
            </a:r>
          </a:p>
        </p:txBody>
      </p:sp>
      <p:pic>
        <p:nvPicPr>
          <p:cNvPr id="51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48117" y="5615189"/>
            <a:ext cx="1243883" cy="12438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48117" y="5615189"/>
            <a:ext cx="1243883" cy="1243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age6.g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6436" y="333375"/>
            <a:ext cx="8239126" cy="6191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 algn="ctr">
              <a:defRPr sz="1800"/>
            </a:pPr>
            <a:r>
              <a:rPr sz="4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Building a </a:t>
            </a:r>
            <a:r>
              <a:rPr sz="4400">
                <a:latin typeface="Century Gothic"/>
                <a:ea typeface="Century Gothic"/>
                <a:cs typeface="Century Gothic"/>
                <a:sym typeface="Century Gothic"/>
              </a:rPr>
              <a:t>movement</a:t>
            </a:r>
          </a:p>
        </p:txBody>
      </p:sp>
      <p:pic>
        <p:nvPicPr>
          <p:cNvPr id="89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48117" y="5615189"/>
            <a:ext cx="1243883" cy="12438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9" name="Group 99"/>
          <p:cNvGrpSpPr/>
          <p:nvPr/>
        </p:nvGrpSpPr>
        <p:grpSpPr>
          <a:xfrm>
            <a:off x="2520696" y="1356508"/>
            <a:ext cx="7150608" cy="4592862"/>
            <a:chOff x="0" y="0"/>
            <a:chExt cx="7150607" cy="4592861"/>
          </a:xfrm>
        </p:grpSpPr>
        <p:grpSp>
          <p:nvGrpSpPr>
            <p:cNvPr id="92" name="Group 92"/>
            <p:cNvGrpSpPr/>
            <p:nvPr/>
          </p:nvGrpSpPr>
          <p:grpSpPr>
            <a:xfrm>
              <a:off x="1787651" y="0"/>
              <a:ext cx="3575305" cy="2296431"/>
              <a:chOff x="0" y="0"/>
              <a:chExt cx="3575303" cy="2296430"/>
            </a:xfrm>
          </p:grpSpPr>
          <p:sp>
            <p:nvSpPr>
              <p:cNvPr id="90" name="Shape 90"/>
              <p:cNvSpPr/>
              <p:nvPr/>
            </p:nvSpPr>
            <p:spPr>
              <a:xfrm>
                <a:off x="0" y="-1"/>
                <a:ext cx="3575304" cy="2296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5B9BD5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3616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1" name="Shape 91"/>
              <p:cNvSpPr/>
              <p:nvPr/>
            </p:nvSpPr>
            <p:spPr>
              <a:xfrm>
                <a:off x="0" y="569095"/>
                <a:ext cx="3575304" cy="1158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3616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616">
                    <a:solidFill>
                      <a:srgbClr val="FFFFFF"/>
                    </a:solidFill>
                  </a:rPr>
                  <a:t>Facebook, Twitter, blogs</a:t>
                </a:r>
              </a:p>
            </p:txBody>
          </p:sp>
        </p:grpSp>
        <p:grpSp>
          <p:nvGrpSpPr>
            <p:cNvPr id="95" name="Group 95"/>
            <p:cNvGrpSpPr/>
            <p:nvPr/>
          </p:nvGrpSpPr>
          <p:grpSpPr>
            <a:xfrm>
              <a:off x="893825" y="2296430"/>
              <a:ext cx="5362957" cy="1148217"/>
              <a:chOff x="0" y="0"/>
              <a:chExt cx="5362955" cy="1148215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0" y="0"/>
                <a:ext cx="5362956" cy="1148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0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3600" y="0"/>
                    </a:lnTo>
                    <a:close/>
                  </a:path>
                </a:pathLst>
              </a:custGeom>
              <a:solidFill>
                <a:srgbClr val="5B9BD5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808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0" y="395037"/>
                <a:ext cx="5362956" cy="358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808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808">
                    <a:solidFill>
                      <a:srgbClr val="FFFFFF"/>
                    </a:solidFill>
                  </a:rPr>
                  <a:t>WhatsApp, Blackberry, 2Go</a:t>
                </a:r>
              </a:p>
            </p:txBody>
          </p:sp>
        </p:grpSp>
        <p:grpSp>
          <p:nvGrpSpPr>
            <p:cNvPr id="98" name="Group 98"/>
            <p:cNvGrpSpPr/>
            <p:nvPr/>
          </p:nvGrpSpPr>
          <p:grpSpPr>
            <a:xfrm>
              <a:off x="0" y="3444646"/>
              <a:ext cx="7150608" cy="1148216"/>
              <a:chOff x="0" y="0"/>
              <a:chExt cx="7150607" cy="1148215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0" y="0"/>
                <a:ext cx="7150608" cy="1148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99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2701" y="0"/>
                    </a:lnTo>
                    <a:close/>
                  </a:path>
                </a:pathLst>
              </a:custGeom>
              <a:solidFill>
                <a:srgbClr val="5B9BD5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1808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0" y="395037"/>
                <a:ext cx="7150608" cy="358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1808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808">
                    <a:solidFill>
                      <a:srgbClr val="FFFFFF"/>
                    </a:solidFill>
                  </a:rPr>
                  <a:t>Offline audiences</a:t>
                </a:r>
              </a:p>
            </p:txBody>
          </p:sp>
        </p:grp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8" grpId="1"/>
      <p:bldP build="whole" bldLvl="1" animBg="1" rev="0" advAuto="0" spid="99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0506" y="1358251"/>
            <a:ext cx="3756074" cy="4888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image8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2168" y="1358251"/>
            <a:ext cx="5986086" cy="4016401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/>
        </p:nvSpPr>
        <p:spPr>
          <a:xfrm>
            <a:off x="2060619" y="360608"/>
            <a:ext cx="6954592" cy="7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4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Building a </a:t>
            </a:r>
            <a:r>
              <a:rPr sz="4400">
                <a:latin typeface="Century Gothic"/>
                <a:ea typeface="Century Gothic"/>
                <a:cs typeface="Century Gothic"/>
                <a:sym typeface="Century Gothic"/>
              </a:rPr>
              <a:t>movement</a:t>
            </a:r>
          </a:p>
        </p:txBody>
      </p:sp>
      <p:sp>
        <p:nvSpPr>
          <p:cNvPr id="104" name="Shape 104"/>
          <p:cNvSpPr/>
          <p:nvPr/>
        </p:nvSpPr>
        <p:spPr>
          <a:xfrm>
            <a:off x="4642339" y="2982350"/>
            <a:ext cx="1280161" cy="120982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 w="12700">
            <a:solidFill>
              <a:srgbClr val="42719B"/>
            </a:solidFill>
            <a:miter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3" grpId="1"/>
      <p:bldP build="whole" bldLvl="1" animBg="1" rev="0" advAuto="0" spid="101" grpId="2"/>
      <p:bldP build="whole" bldLvl="1" animBg="1" rev="0" advAuto="0" spid="102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age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68081"/>
            <a:ext cx="6294412" cy="4720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1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4411" y="1415557"/>
            <a:ext cx="5781821" cy="4336367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/>
        </p:nvSpPr>
        <p:spPr>
          <a:xfrm>
            <a:off x="1803041" y="334851"/>
            <a:ext cx="7147777" cy="777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4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Building a </a:t>
            </a:r>
            <a:r>
              <a:rPr sz="4400">
                <a:latin typeface="Century Gothic"/>
                <a:ea typeface="Century Gothic"/>
                <a:cs typeface="Century Gothic"/>
                <a:sym typeface="Century Gothic"/>
              </a:rPr>
              <a:t>movement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 algn="ctr">
              <a:defRPr sz="1800"/>
            </a:pPr>
            <a:r>
              <a:rPr sz="4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sz="4400">
                <a:latin typeface="Century Gothic"/>
                <a:ea typeface="Century Gothic"/>
                <a:cs typeface="Century Gothic"/>
                <a:sym typeface="Century Gothic"/>
              </a:rPr>
              <a:t>CRUX?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 marL="0" indent="0" algn="ctr">
              <a:buSzTx/>
              <a:buNone/>
              <a:defRPr sz="1800"/>
            </a:pPr>
            <a:r>
              <a:rPr sz="4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Reaching a diverse </a:t>
            </a:r>
            <a:endParaRPr sz="4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0" indent="0" algn="ctr">
              <a:buSzTx/>
              <a:buNone/>
              <a:defRPr sz="1800"/>
            </a:pPr>
            <a:r>
              <a:rPr sz="4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audience </a:t>
            </a:r>
            <a:r>
              <a:rPr sz="4800">
                <a:latin typeface="Century Gothic"/>
                <a:ea typeface="Century Gothic"/>
                <a:cs typeface="Century Gothic"/>
                <a:sym typeface="Century Gothic"/>
              </a:rPr>
              <a:t>of the 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0" indent="0" algn="ctr">
              <a:buSzTx/>
              <a:buNone/>
              <a:defRPr sz="1800"/>
            </a:pPr>
            <a:r>
              <a:rPr sz="4800">
                <a:latin typeface="Century Gothic"/>
                <a:ea typeface="Century Gothic"/>
                <a:cs typeface="Century Gothic"/>
                <a:sym typeface="Century Gothic"/>
              </a:rPr>
              <a:t>connected, un-connected and dis-connected (power issues, slow internet, more).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4" name="Shape 114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 marL="0" indent="0" algn="ctr">
              <a:buSzTx/>
              <a:buNone/>
              <a:defRPr sz="1800"/>
            </a:pPr>
            <a:r>
              <a:rPr sz="6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Tools? Meh.</a:t>
            </a:r>
            <a:endParaRPr sz="66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0" indent="0" algn="ctr">
              <a:buSzTx/>
              <a:buNone/>
              <a:defRPr sz="1800"/>
            </a:pPr>
            <a:r>
              <a:rPr sz="6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here for the</a:t>
            </a:r>
            <a:endParaRPr sz="66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0" indent="0" algn="ctr">
              <a:buSzTx/>
              <a:buNone/>
              <a:defRPr sz="1800"/>
            </a:pPr>
            <a:r>
              <a:rPr sz="6600">
                <a:latin typeface="Century Gothic"/>
                <a:ea typeface="Century Gothic"/>
                <a:cs typeface="Century Gothic"/>
                <a:sym typeface="Century Gothic"/>
              </a:rPr>
              <a:t>Audience</a:t>
            </a:r>
          </a:p>
        </p:txBody>
      </p:sp>
      <p:pic>
        <p:nvPicPr>
          <p:cNvPr id="115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48117" y="5615189"/>
            <a:ext cx="1243883" cy="12438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body" idx="4294967295"/>
          </p:nvPr>
        </p:nvSpPr>
        <p:spPr>
          <a:xfrm>
            <a:off x="942535" y="784616"/>
            <a:ext cx="10515601" cy="4351338"/>
          </a:xfrm>
          <a:prstGeom prst="rect">
            <a:avLst/>
          </a:prstGeom>
        </p:spPr>
        <p:txBody>
          <a:bodyPr/>
          <a:lstStyle/>
          <a:p>
            <a:pPr lvl="0" marL="0" indent="0" algn="ctr" defTabSz="859536">
              <a:lnSpc>
                <a:spcPct val="72000"/>
              </a:lnSpc>
              <a:spcBef>
                <a:spcPts val="900"/>
              </a:spcBef>
              <a:buSzTx/>
              <a:buNone/>
              <a:defRPr sz="1800"/>
            </a:pPr>
            <a:r>
              <a:rPr sz="5170">
                <a:latin typeface="Century Gothic"/>
                <a:ea typeface="Century Gothic"/>
                <a:cs typeface="Century Gothic"/>
                <a:sym typeface="Century Gothic"/>
              </a:rPr>
              <a:t>THANK </a:t>
            </a:r>
            <a:r>
              <a:rPr sz="517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</a:t>
            </a:r>
            <a:endParaRPr sz="2350"/>
          </a:p>
          <a:p>
            <a:pPr lvl="0" marL="0" indent="0" algn="ctr" defTabSz="859536">
              <a:lnSpc>
                <a:spcPct val="72000"/>
              </a:lnSpc>
              <a:spcBef>
                <a:spcPts val="900"/>
              </a:spcBef>
              <a:buSzTx/>
              <a:buNone/>
              <a:defRPr sz="1800"/>
            </a:pPr>
            <a:endParaRPr sz="564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0" indent="0" algn="ctr" defTabSz="859536">
              <a:lnSpc>
                <a:spcPct val="72000"/>
              </a:lnSpc>
              <a:spcBef>
                <a:spcPts val="900"/>
              </a:spcBef>
              <a:buSzTx/>
              <a:buNone/>
              <a:defRPr sz="1800"/>
            </a:pPr>
            <a:r>
              <a:rPr sz="4136">
                <a:latin typeface="Century Gothic"/>
                <a:ea typeface="Century Gothic"/>
                <a:cs typeface="Century Gothic"/>
                <a:sym typeface="Century Gothic"/>
              </a:rPr>
              <a:t>From the media company </a:t>
            </a:r>
            <a:r>
              <a:rPr sz="4136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reach and inspire the largest number of African youth at any time</a:t>
            </a:r>
            <a:endParaRPr sz="2350"/>
          </a:p>
          <a:p>
            <a:pPr lvl="0" marL="0" indent="0" algn="ctr" defTabSz="859536">
              <a:lnSpc>
                <a:spcPct val="72000"/>
              </a:lnSpc>
              <a:spcBef>
                <a:spcPts val="900"/>
              </a:spcBef>
              <a:buSzTx/>
              <a:buNone/>
              <a:defRPr sz="1800"/>
            </a:pPr>
            <a:endParaRPr sz="4512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0" indent="0" algn="ctr" defTabSz="859536">
              <a:lnSpc>
                <a:spcPct val="72000"/>
              </a:lnSpc>
              <a:spcBef>
                <a:spcPts val="900"/>
              </a:spcBef>
              <a:buSzTx/>
              <a:buNone/>
              <a:defRPr sz="1800"/>
            </a:pPr>
            <a:r>
              <a:rPr sz="235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redmediaafrica.com</a:t>
            </a:r>
            <a:r>
              <a:rPr sz="4136">
                <a:latin typeface="Century Gothic"/>
                <a:ea typeface="Century Gothic"/>
                <a:cs typeface="Century Gothic"/>
                <a:sym typeface="Century Gothic"/>
              </a:rPr>
              <a:t> | @redmediaafrica</a:t>
            </a:r>
          </a:p>
        </p:txBody>
      </p:sp>
      <p:pic>
        <p:nvPicPr>
          <p:cNvPr id="118" name="image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48117" y="5615189"/>
            <a:ext cx="1243883" cy="12438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663440" y="1944777"/>
            <a:ext cx="9284677" cy="428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5400">
                <a:latin typeface="Century Gothic"/>
                <a:ea typeface="Century Gothic"/>
                <a:cs typeface="Century Gothic"/>
                <a:sym typeface="Century Gothic"/>
              </a:rPr>
              <a:t>Everyone wants to tell African stories to the world. </a:t>
            </a:r>
            <a:endParaRPr sz="5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ctr"/>
            <a:r>
              <a:rPr sz="5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 what happens when you want to tell African stories </a:t>
            </a:r>
            <a:r>
              <a:rPr sz="5400">
                <a:latin typeface="Century Gothic"/>
                <a:ea typeface="Century Gothic"/>
                <a:cs typeface="Century Gothic"/>
                <a:sym typeface="Century Gothic"/>
              </a:rPr>
              <a:t>to Africans?</a:t>
            </a:r>
          </a:p>
        </p:txBody>
      </p:sp>
      <p:pic>
        <p:nvPicPr>
          <p:cNvPr id="54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48117" y="5615189"/>
            <a:ext cx="1243883" cy="124388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 algn="ctr"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" grpId="1"/>
      <p:bldP build="whole" bldLvl="1" animBg="1" rev="0" advAuto="0" spid="5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48117" y="5615189"/>
            <a:ext cx="1243883" cy="1243883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>
            <p:ph type="body" idx="1"/>
          </p:nvPr>
        </p:nvSpPr>
        <p:spPr>
          <a:xfrm>
            <a:off x="866335" y="1263851"/>
            <a:ext cx="10515601" cy="4351338"/>
          </a:xfrm>
          <a:prstGeom prst="rect">
            <a:avLst/>
          </a:prstGeom>
        </p:spPr>
        <p:txBody>
          <a:bodyPr/>
          <a:lstStyle/>
          <a:p>
            <a:pPr lvl="0" marL="0" indent="0" algn="ctr">
              <a:buSzTx/>
              <a:buNone/>
              <a:defRPr sz="1800"/>
            </a:pPr>
            <a:r>
              <a:rPr sz="6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Yay to Facebook, yay to a more connected world, and the new iPad pro. </a:t>
            </a:r>
            <a:endParaRPr sz="60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marL="0" indent="0" algn="ctr">
              <a:buSzTx/>
              <a:buNone/>
              <a:defRPr sz="1800"/>
            </a:pPr>
            <a:r>
              <a:rPr sz="6000">
                <a:latin typeface="Century Gothic"/>
                <a:ea typeface="Century Gothic"/>
                <a:cs typeface="Century Gothic"/>
                <a:sym typeface="Century Gothic"/>
              </a:rPr>
              <a:t>But Nairobi is not Nashville.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48117" y="5615189"/>
            <a:ext cx="1243883" cy="1243883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 algn="ctr">
              <a:defRPr sz="1800"/>
            </a:pPr>
            <a:r>
              <a:rPr sz="4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is no single </a:t>
            </a:r>
            <a:r>
              <a:rPr sz="4400">
                <a:latin typeface="Century Gothic"/>
                <a:ea typeface="Century Gothic"/>
                <a:cs typeface="Century Gothic"/>
                <a:sym typeface="Century Gothic"/>
              </a:rPr>
              <a:t>African story.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</a:pPr>
          </a:p>
        </p:txBody>
      </p:sp>
      <p:pic>
        <p:nvPicPr>
          <p:cNvPr id="63" name="image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91986" y="1825625"/>
            <a:ext cx="5985255" cy="1888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 algn="ctr">
              <a:defRPr sz="1800"/>
            </a:pPr>
            <a:r>
              <a:rPr sz="4400">
                <a:latin typeface="Century Gothic"/>
                <a:ea typeface="Century Gothic"/>
                <a:cs typeface="Century Gothic"/>
                <a:sym typeface="Century Gothic"/>
              </a:rPr>
              <a:t>The mobile revolution </a:t>
            </a:r>
            <a:r>
              <a:rPr sz="4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Africa</a:t>
            </a:r>
          </a:p>
        </p:txBody>
      </p:sp>
      <p:pic>
        <p:nvPicPr>
          <p:cNvPr id="66" name="image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5108" y="1477270"/>
            <a:ext cx="5801784" cy="4351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age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48117" y="5615189"/>
            <a:ext cx="1243883" cy="1243883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3195107" y="6104585"/>
            <a:ext cx="5801786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0000"/>
                </a:solidFill>
              </a:rPr>
              <a:t>(#AfricaRising, yada, yada)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" grpId="1"/>
      <p:bldP build="whole" bldLvl="1" animBg="1" rev="0" advAuto="0" spid="6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48117" y="5615189"/>
            <a:ext cx="1243883" cy="1243883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 algn="ctr" defTabSz="850391">
              <a:defRPr sz="1800"/>
            </a:pPr>
            <a:r>
              <a:rPr sz="4092">
                <a:latin typeface="Century Gothic"/>
                <a:ea typeface="Century Gothic"/>
                <a:cs typeface="Century Gothic"/>
                <a:sym typeface="Century Gothic"/>
              </a:rPr>
              <a:t>Nigeria’s </a:t>
            </a:r>
            <a:r>
              <a:rPr sz="4092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incredible</a:t>
            </a:r>
            <a:r>
              <a:rPr sz="4092">
                <a:latin typeface="Century Gothic"/>
                <a:ea typeface="Century Gothic"/>
                <a:cs typeface="Century Gothic"/>
                <a:sym typeface="Century Gothic"/>
              </a:rPr>
              <a:t> growth in </a:t>
            </a:r>
            <a:r>
              <a:rPr sz="4092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connectivity</a:t>
            </a:r>
          </a:p>
        </p:txBody>
      </p:sp>
      <p:graphicFrame>
        <p:nvGraphicFramePr>
          <p:cNvPr id="72" name="Chart 72"/>
          <p:cNvGraphicFramePr/>
          <p:nvPr/>
        </p:nvGraphicFramePr>
        <p:xfrm>
          <a:off x="947660" y="1653538"/>
          <a:ext cx="10084784" cy="4083934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48117" y="5615189"/>
            <a:ext cx="1243883" cy="1243883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2250829" y="2532184"/>
            <a:ext cx="7723166" cy="159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9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lvl="0">
              <a:defRPr sz="1800"/>
            </a:pPr>
            <a:r>
              <a:rPr sz="9600"/>
              <a:t>BUT!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 algn="ctr">
              <a:defRPr sz="1800"/>
            </a:pPr>
            <a:r>
              <a:rPr sz="4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is still </a:t>
            </a:r>
            <a:r>
              <a:rPr sz="4400">
                <a:latin typeface="Century Gothic"/>
                <a:ea typeface="Century Gothic"/>
                <a:cs typeface="Century Gothic"/>
                <a:sym typeface="Century Gothic"/>
              </a:rPr>
              <a:t>some</a:t>
            </a:r>
            <a:r>
              <a:rPr sz="4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sz="4400">
                <a:latin typeface="Century Gothic"/>
                <a:ea typeface="Century Gothic"/>
                <a:cs typeface="Century Gothic"/>
                <a:sym typeface="Century Gothic"/>
              </a:rPr>
              <a:t>way to go</a:t>
            </a:r>
          </a:p>
        </p:txBody>
      </p:sp>
      <p:pic>
        <p:nvPicPr>
          <p:cNvPr id="78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48117" y="5615189"/>
            <a:ext cx="1243883" cy="1243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88654" y="1352627"/>
            <a:ext cx="6766361" cy="510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0327" y="354577"/>
            <a:ext cx="8936895" cy="5947749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/>
        </p:nvSpPr>
        <p:spPr>
          <a:xfrm>
            <a:off x="2629865" y="1754103"/>
            <a:ext cx="7610624" cy="194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6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a messenger in this </a:t>
            </a:r>
            <a:r>
              <a:rPr sz="6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market to do?</a:t>
            </a:r>
          </a:p>
        </p:txBody>
      </p:sp>
      <p:pic>
        <p:nvPicPr>
          <p:cNvPr id="83" name="image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48117" y="5615189"/>
            <a:ext cx="1243883" cy="12438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